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17" r:id="rId2"/>
    <p:sldMasterId id="2147483652" r:id="rId3"/>
    <p:sldMasterId id="2147483648" r:id="rId4"/>
  </p:sldMasterIdLst>
  <p:notesMasterIdLst>
    <p:notesMasterId r:id="rId16"/>
  </p:notesMasterIdLst>
  <p:sldIdLst>
    <p:sldId id="257" r:id="rId5"/>
    <p:sldId id="261" r:id="rId6"/>
    <p:sldId id="258" r:id="rId7"/>
    <p:sldId id="259" r:id="rId8"/>
    <p:sldId id="256" r:id="rId9"/>
    <p:sldId id="262" r:id="rId10"/>
    <p:sldId id="260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AE5F00"/>
    <a:srgbClr val="22878C"/>
    <a:srgbClr val="BB6745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4" d="100"/>
          <a:sy n="64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16FD2-BE7B-48F8-AEAC-7F8EB99B989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F6566-248B-48FA-8693-C2AB71F92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8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00" tIns="48350" rIns="96700" bIns="48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We are part of a STATE-WIDE Coalition effort to combat the Current Drug Trends. We collaborate with over 28 Coalitions throughout AZ. </a:t>
            </a:r>
            <a:endParaRPr/>
          </a:p>
        </p:txBody>
      </p:sp>
      <p:sp>
        <p:nvSpPr>
          <p:cNvPr id="163" name="Google Shape;163;p3:notes"/>
          <p:cNvSpPr txBox="1"/>
          <p:nvPr/>
        </p:nvSpPr>
        <p:spPr>
          <a:xfrm>
            <a:off x="0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00" tIns="48350" rIns="96700" bIns="483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HEROIN + OTHER OPIOIDS IN AZ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:notes"/>
          <p:cNvSpPr txBox="1"/>
          <p:nvPr/>
        </p:nvSpPr>
        <p:spPr>
          <a:xfrm>
            <a:off x="0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00" tIns="48350" rIns="96700" bIns="483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http://pact360.org/page/az-opioids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00" tIns="48350" rIns="96700" bIns="48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SAY:</a:t>
            </a:r>
            <a:r>
              <a:rPr lang="en-US" dirty="0"/>
              <a:t> Let’s start by looking at the numbers for Arizona.</a:t>
            </a:r>
            <a:r>
              <a:rPr lang="en-US" baseline="0" dirty="0"/>
              <a:t> </a:t>
            </a:r>
            <a:r>
              <a:rPr lang="en-US" b="1" baseline="0" dirty="0"/>
              <a:t>CLICK</a:t>
            </a:r>
          </a:p>
          <a:p>
            <a:r>
              <a:rPr lang="en-US" b="1" baseline="0" dirty="0"/>
              <a:t>SAY:</a:t>
            </a:r>
            <a:r>
              <a:rPr lang="en-US" baseline="0" dirty="0"/>
              <a:t> In 2018 </a:t>
            </a:r>
            <a:r>
              <a:rPr lang="en-US" b="1" baseline="0" dirty="0"/>
              <a:t>CLICK</a:t>
            </a:r>
          </a:p>
          <a:p>
            <a:r>
              <a:rPr lang="en-US" b="1" baseline="0" dirty="0"/>
              <a:t>SAY:</a:t>
            </a:r>
            <a:r>
              <a:rPr lang="en-US" baseline="0" dirty="0"/>
              <a:t> 59 teens died of an opioid overdose. </a:t>
            </a:r>
            <a:r>
              <a:rPr lang="en-US" b="1" baseline="0" dirty="0"/>
              <a:t>CLICK</a:t>
            </a:r>
          </a:p>
          <a:p>
            <a:r>
              <a:rPr lang="en-US" b="1" baseline="0" dirty="0"/>
              <a:t>SAY:</a:t>
            </a:r>
            <a:r>
              <a:rPr lang="en-US" baseline="0" dirty="0"/>
              <a:t> In 2019 </a:t>
            </a:r>
            <a:r>
              <a:rPr lang="en-US" b="1" baseline="0" dirty="0"/>
              <a:t>CLICK</a:t>
            </a:r>
          </a:p>
          <a:p>
            <a:r>
              <a:rPr lang="en-US" b="1" baseline="0" dirty="0"/>
              <a:t>SAY:</a:t>
            </a:r>
            <a:r>
              <a:rPr lang="en-US" baseline="0" dirty="0"/>
              <a:t> 69 teens died of an opioid overdose. </a:t>
            </a:r>
            <a:r>
              <a:rPr lang="en-US" b="1" baseline="0" dirty="0"/>
              <a:t>CLICK</a:t>
            </a:r>
          </a:p>
          <a:p>
            <a:r>
              <a:rPr lang="en-US" b="1" baseline="0" dirty="0"/>
              <a:t>SAY:</a:t>
            </a:r>
            <a:r>
              <a:rPr lang="en-US" baseline="0" dirty="0"/>
              <a:t> In 2020 </a:t>
            </a:r>
            <a:r>
              <a:rPr lang="en-US" b="1" baseline="0" dirty="0"/>
              <a:t>CLICK</a:t>
            </a:r>
          </a:p>
          <a:p>
            <a:pPr defTabSz="942210">
              <a:defRPr/>
            </a:pPr>
            <a:r>
              <a:rPr lang="en-US" b="1" baseline="0" dirty="0"/>
              <a:t>SAY:</a:t>
            </a:r>
            <a:r>
              <a:rPr lang="en-US" baseline="0" dirty="0"/>
              <a:t> 87 teens died of an opioid overdose. </a:t>
            </a:r>
            <a:r>
              <a:rPr lang="en-US" b="1" baseline="0" dirty="0"/>
              <a:t>CLICK</a:t>
            </a:r>
          </a:p>
          <a:p>
            <a:r>
              <a:rPr lang="en-US" b="1" baseline="0" dirty="0"/>
              <a:t>SAY: </a:t>
            </a:r>
            <a:r>
              <a:rPr lang="en-US" baseline="0" dirty="0"/>
              <a:t>In 2021 </a:t>
            </a:r>
            <a:r>
              <a:rPr lang="en-US" b="1" baseline="0" dirty="0"/>
              <a:t>CLICK</a:t>
            </a:r>
          </a:p>
          <a:p>
            <a:r>
              <a:rPr lang="en-US" b="1" baseline="0" dirty="0"/>
              <a:t>SAY:</a:t>
            </a:r>
            <a:r>
              <a:rPr lang="en-US" baseline="0" dirty="0"/>
              <a:t> 60 teens died of an opioid overdose.</a:t>
            </a:r>
          </a:p>
          <a:p>
            <a:endParaRPr lang="en-US" baseline="0" dirty="0"/>
          </a:p>
          <a:p>
            <a:r>
              <a:rPr lang="en-US" baseline="0" dirty="0"/>
              <a:t>As you see, the peak in this time frame was hit in 2020. </a:t>
            </a:r>
          </a:p>
          <a:p>
            <a:endParaRPr lang="en-US" baseline="0" dirty="0"/>
          </a:p>
          <a:p>
            <a:r>
              <a:rPr lang="en-US" baseline="0" dirty="0"/>
              <a:t>95% of youth overdose deaths in Arizona are from Fentanyl.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A60F-E6E2-4132-9822-27B8ED3F7F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8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077F-727B-254C-3428-9B465C98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D06EF-61CA-D718-0A94-85E789045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1FECB-E68A-FB45-D8D9-4C57FD7C5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113B-5CD1-4845-A083-C3A7332D3D7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FCB37-9081-B98F-E131-A671E89D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331C5-4E05-F02B-5530-BDB2860D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B2F7-918E-4AAD-ADB7-189DD785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2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27EB-7AFB-9859-0F34-33C9B203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48C37-B97D-7BD0-3DE6-91118CF3A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AF1D-FF2B-9FBC-9B2A-5B119CCA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113B-5CD1-4845-A083-C3A7332D3D7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F0A25-FC63-F0D8-4C2C-ED18DAE5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BDA2-5264-8D5B-0A9C-805CED61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B2F7-918E-4AAD-ADB7-189DD785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0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8D614F-3F3E-7130-11D4-4F0BD4E07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83AC4-B165-D19E-A872-26BD75ED0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07BC8-2679-4DF1-0517-E63E560A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113B-5CD1-4845-A083-C3A7332D3D7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C9F95-FE74-0DE0-8C47-A83373244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3DEF7-AE6D-8FC5-784E-0A3560A4E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B2F7-918E-4AAD-ADB7-189DD785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29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B6D8-D88A-504D-8854-08B1D664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EEEC6-A678-5046-A409-990C34FA3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44D94-EB3D-5A49-A294-694F9E5D7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29C1A-589F-3B49-9057-5CD8FFB0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AC1-7A5F-5440-8C1A-99689E5D133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AAC26-40F9-254D-9523-DDB26E19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2BDC3-343F-EB4A-B2BA-8DD52726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6321-CDE6-C84B-9A4C-49E90A04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0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4556-FA8E-1446-8986-9DEDA67F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ED763-6618-5E44-B530-4F6EE1714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4BBC8-4B60-5A4B-AAB6-CA6C5B8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AC1-7A5F-5440-8C1A-99689E5D133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6D255-8E3B-3B48-8795-8FF9DFFD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49EEF-6FAD-D94B-8677-4CC29DB2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6321-CDE6-C84B-9A4C-49E90A04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35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711200" y="1451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67">
                <a:solidFill>
                  <a:srgbClr val="20202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50" name="Picture 2" descr="\\readyshare\USB_Storage\Youth Count\SAC-MATFORCE\Heroin-Opioids\Fentanyl Campaign 2020\fentanyl-A killer among us ppt title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21513" r="5695" b="66365"/>
          <a:stretch/>
        </p:blipFill>
        <p:spPr bwMode="auto">
          <a:xfrm>
            <a:off x="101599" y="6070600"/>
            <a:ext cx="10738687" cy="7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readyshare\USB_Storage\Youth Count\SAC-MATFORCE\Heroin-Opioids\Fentanyl Campaign 2020\fentanyl-A killer among us ppt title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1" t="21513" r="9609" b="66365"/>
          <a:stretch/>
        </p:blipFill>
        <p:spPr bwMode="auto">
          <a:xfrm>
            <a:off x="8743115" y="6065803"/>
            <a:ext cx="3448885" cy="7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4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2E47-51BB-E38F-67FA-9762F8C3F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686F3-4877-6961-E759-5C1DB703D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D1171-4CF0-240E-8199-15A180EE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113B-5CD1-4845-A083-C3A7332D3D7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BF58-5D84-271D-45CF-72CCCECB1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93B2D-31D3-A901-2563-2D3B7AFF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B2F7-918E-4AAD-ADB7-189DD785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0999-233E-08D8-8064-EDCDE466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E05AC-E0D8-4854-621E-2166E50B7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14535-0D3D-FCDD-AFA9-E594404C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113B-5CD1-4845-A083-C3A7332D3D7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E0DC4-9FAA-2C87-3EB4-6D405ED7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AB6CA-DFFF-5894-7897-A7E52FE9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B2F7-918E-4AAD-ADB7-189DD785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A2DA-CB75-B233-1E25-6EB12F03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E3309-0A57-63CD-8251-8F0D781D9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8D2A8-0043-7B1E-2CA9-ACFD90164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769BF-5E4C-6BED-A704-8A66F0E3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113B-5CD1-4845-A083-C3A7332D3D7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B6A1F-CE0C-2C91-FABD-9BF4D4FC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78963-9048-38F6-D05F-B195CBBA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B2F7-918E-4AAD-ADB7-189DD785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3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0A1E-48C4-2484-D4F5-1003B20D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F9DEF-8909-FA99-0D25-0ED113B6B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EC60-B034-BD4B-0F46-CD234E8FD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0CEF9-5365-DC8C-092D-D33A09F96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C6053-0C08-F018-2364-AB35F6F90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0C324D-3AA7-909C-30E4-ABBF2C47C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113B-5CD1-4845-A083-C3A7332D3D7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F65760-F777-F585-3F84-68D06ACC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EB30F-0328-CF07-3D19-5AD65DA7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B2F7-918E-4AAD-ADB7-189DD785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A159-2D05-6423-708E-046C72E3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AB38E-825C-A8DC-5790-A694DCEC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113B-5CD1-4845-A083-C3A7332D3D7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F9B4E-994D-98C6-D752-574C597D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9F532-7971-BEC5-C32B-75D16329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B2F7-918E-4AAD-ADB7-189DD785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4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A844D-2E13-2899-CA1F-B91EF676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113B-5CD1-4845-A083-C3A7332D3D7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89628-F12A-B5E3-4610-BBCB02D6B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991B6-504D-E2AD-0010-D6093A48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B2F7-918E-4AAD-ADB7-189DD785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1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F6DC-D130-5F00-1D68-22D7186E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47359-5A1F-82F1-4E44-99AF9D07F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7A219-8E41-C5B6-D2C6-4F8CF3700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86CBC-FE37-AEDE-0E98-D7B48EDB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113B-5CD1-4845-A083-C3A7332D3D7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C932F-DCCD-FF0A-5B5F-AFBD99D1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E8478-D617-06B8-6D0C-7D19BCB5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B2F7-918E-4AAD-ADB7-189DD785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2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2D5D-EA5E-0A61-0B37-47BD6DE9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6A6DB-2F42-65CE-B0D8-E37A54ADD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10C5B-7F78-4AE9-D87E-A99F5FC27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221A7-CC55-3980-D7F1-FB581563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113B-5CD1-4845-A083-C3A7332D3D7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01822-C2E4-5B45-A2EE-2C41DCE6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B927E-2483-E001-2807-60217E07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B2F7-918E-4AAD-ADB7-189DD785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48036-0CF3-F089-33CE-17D7145E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C4FC2-94E1-9311-34B8-F82642D82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97802-ED1A-F907-5A87-191D0014E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4113B-5CD1-4845-A083-C3A7332D3D7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AE3E9-FD8B-F410-E837-83898C6D0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3166A-B04B-3D26-03C1-877C908C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B2F7-918E-4AAD-ADB7-189DD785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716" r:id="rId4"/>
    <p:sldLayoutId id="2147483653" r:id="rId5"/>
    <p:sldLayoutId id="2147483654" r:id="rId6"/>
    <p:sldLayoutId id="2147483655" r:id="rId7"/>
    <p:sldLayoutId id="2147483715" r:id="rId8"/>
    <p:sldLayoutId id="2147483657" r:id="rId9"/>
    <p:sldLayoutId id="214748371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E831B-8E2C-F74B-8701-F8EAC7E4B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58361-5DBE-6A49-ABC1-B01DA6071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7B312-9110-3E49-9B52-6B3C348B3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DAC1-7A5F-5440-8C1A-99689E5D133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6D209-1FCD-D54B-9CCE-1183B3272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899A6-6CFE-F145-815C-1E8434023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06321-CDE6-C84B-9A4C-49E90A04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1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3" descr="G:\Youth Count\SAC-MATFORCE\SACLA\logo\new logo 2020\sacla_logo_final_we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000" y="5562600"/>
            <a:ext cx="3352800" cy="122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3" descr="G:\Youth Count\SAC-MATFORCE\SACLA\fentanyl\Adult PPT\SACLA PPT Header 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82400" y="0"/>
            <a:ext cx="60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711200" y="14816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711200" y="1447801"/>
            <a:ext cx="10668000" cy="438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93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8" name="Rectangle 24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8C1C2-A257-D244-890E-FDC3A18D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kern="1200" dirty="0">
                <a:latin typeface="Bahnschrift Condensed" panose="020B0502040204020203" pitchFamily="34" charset="0"/>
                <a:ea typeface="+mj-ea"/>
                <a:cs typeface="+mj-cs"/>
              </a:rPr>
              <a:t>Wh</a:t>
            </a:r>
            <a:r>
              <a:rPr lang="en-US" sz="5400" b="1" dirty="0">
                <a:latin typeface="Bahnschrift Condensed" panose="020B0502040204020203" pitchFamily="34" charset="0"/>
                <a:ea typeface="+mj-ea"/>
                <a:cs typeface="+mj-cs"/>
              </a:rPr>
              <a:t>o We Are…</a:t>
            </a:r>
            <a:endParaRPr lang="en-US" sz="5400" b="1" kern="1200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25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Content Placeholder 197">
            <a:extLst>
              <a:ext uri="{FF2B5EF4-FFF2-40B4-BE49-F238E27FC236}">
                <a16:creationId xmlns:a16="http://schemas.microsoft.com/office/drawing/2014/main" id="{79519279-0A47-45BA-9A77-1447F3A6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75" y="2541635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Open Sans"/>
              <a:buNone/>
            </a:pPr>
            <a:endParaRPr lang="en-US" sz="2200" b="1" i="0" u="none" strike="noStrike" cap="none" dirty="0"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Open Sans"/>
              <a:buNone/>
            </a:pPr>
            <a:r>
              <a:rPr lang="en-US" sz="3600" i="0" u="none" strike="noStrike" cap="none" dirty="0">
                <a:latin typeface="Bahnschrift Condensed" panose="020B0502040204020203" pitchFamily="34" charset="0"/>
                <a:ea typeface="Open Sans"/>
                <a:cs typeface="Open Sans"/>
                <a:sym typeface="Open Sans"/>
              </a:rPr>
              <a:t>People working together</a:t>
            </a:r>
            <a:r>
              <a:rPr lang="en-US" sz="2000" dirty="0">
                <a:latin typeface="Bahnschrift Condensed" panose="020B0502040204020203" pitchFamily="34" charset="0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Open Sans"/>
              <a:buNone/>
            </a:pPr>
            <a:endParaRPr lang="en-US" sz="1600" dirty="0">
              <a:latin typeface="Bahnschrift Condensed" panose="020B0502040204020203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Open Sans"/>
              <a:buNone/>
            </a:pPr>
            <a:r>
              <a:rPr lang="en-US" sz="3600" u="none" strike="noStrike" cap="none" dirty="0">
                <a:solidFill>
                  <a:schemeClr val="tx1"/>
                </a:solidFill>
                <a:latin typeface="Bahnschrift Condensed" panose="020B0502040204020203" pitchFamily="34" charset="0"/>
                <a:ea typeface="Open Sans"/>
                <a:cs typeface="Open Sans"/>
                <a:sym typeface="Open Sans"/>
              </a:rPr>
              <a:t>Adults &amp; Youth are welcome to join and volunteer!</a:t>
            </a:r>
            <a:endParaRPr lang="en-US" sz="3600" u="none" strike="noStrike" cap="none" dirty="0">
              <a:solidFill>
                <a:schemeClr val="tx1"/>
              </a:solidFill>
              <a:latin typeface="Bahnschrift Condensed" panose="020B0502040204020203" pitchFamily="34" charset="0"/>
              <a:sym typeface="Arial"/>
            </a:endParaRPr>
          </a:p>
          <a:p>
            <a:pPr indent="0">
              <a:spcAft>
                <a:spcPts val="600"/>
              </a:spcAft>
              <a:buNone/>
            </a:pPr>
            <a:endParaRPr lang="en-US" sz="2200" dirty="0">
              <a:latin typeface="Agency FB" panose="020B0503020202020204" pitchFamily="34" charset="0"/>
            </a:endParaRP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2BA1DD5-D72B-6900-889B-B16FB2533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46" y="566530"/>
            <a:ext cx="4698421" cy="526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40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0">
            <a:extLst>
              <a:ext uri="{FF2B5EF4-FFF2-40B4-BE49-F238E27FC236}">
                <a16:creationId xmlns:a16="http://schemas.microsoft.com/office/drawing/2014/main" id="{B63E10B8-7A5C-4E1D-BE92-AAA068608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52413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09C24A0-8FC1-ADA0-DC51-0BE6C86FB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6" y="632526"/>
            <a:ext cx="1855651" cy="31856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5C29AA3-A1AC-448F-A505-87CEAA1D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7949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52413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B4E3884-6F92-BDA6-0BAF-4C5008CFA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29" y="633849"/>
            <a:ext cx="1839723" cy="318566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1C32068-6A8E-44A5-BE2D-65E7EC2D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940A33-AE5F-4FC1-AFFF-1BC5DD32E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827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CAE3B49-77A7-C0AB-A8C3-F98C50A51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37" y="4517335"/>
            <a:ext cx="2564105" cy="1625101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EC692436-5350-058B-3315-9BA250B18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1" y="4517335"/>
            <a:ext cx="2609270" cy="165372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310DD53-17D0-4A12-A0E2-72F33348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527186E6-AAD8-72B1-79C2-4D8ED10CA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77" y="635943"/>
            <a:ext cx="4319401" cy="55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1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42B318E-2A3A-60AC-A9B8-8F536FA17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66" y="360609"/>
            <a:ext cx="4835684" cy="64261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78ADC49-6001-859F-936F-A1715118F0EB}"/>
              </a:ext>
            </a:extLst>
          </p:cNvPr>
          <p:cNvSpPr txBox="1"/>
          <p:nvPr/>
        </p:nvSpPr>
        <p:spPr>
          <a:xfrm>
            <a:off x="9204531" y="2743200"/>
            <a:ext cx="2981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15034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2D6DD8-FAD6-401D-9DE6-71DD04C9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1BAD33E9-3181-4B0F-B82D-384777D81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CF64871D-491F-4731-8BF2-391FF2F06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F9A8149-9170-9BE6-21D4-A8940BF073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t="-224" r="54" b="3412"/>
          <a:stretch/>
        </p:blipFill>
        <p:spPr>
          <a:xfrm>
            <a:off x="1490888" y="502243"/>
            <a:ext cx="9223512" cy="5853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A032D-8C5C-6D60-9C8C-E0C2CCE0364D}"/>
              </a:ext>
            </a:extLst>
          </p:cNvPr>
          <p:cNvSpPr txBox="1"/>
          <p:nvPr/>
        </p:nvSpPr>
        <p:spPr>
          <a:xfrm>
            <a:off x="859735" y="1023730"/>
            <a:ext cx="4562061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0F98B-1F35-28FE-D682-C4F1EA8777D0}"/>
              </a:ext>
            </a:extLst>
          </p:cNvPr>
          <p:cNvSpPr txBox="1"/>
          <p:nvPr/>
        </p:nvSpPr>
        <p:spPr>
          <a:xfrm rot="20416021">
            <a:off x="386606" y="683718"/>
            <a:ext cx="3171961" cy="1938992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999"/>
                </a:solidFill>
                <a:latin typeface="Amasis MT Pro Black" panose="02040A04050005020304" pitchFamily="18" charset="0"/>
              </a:rPr>
              <a:t>Alone we can do so little.</a:t>
            </a:r>
          </a:p>
          <a:p>
            <a:r>
              <a:rPr lang="en-US" sz="2400" dirty="0">
                <a:solidFill>
                  <a:srgbClr val="009999"/>
                </a:solidFill>
                <a:latin typeface="Amasis MT Pro Black" panose="02040A04050005020304" pitchFamily="18" charset="0"/>
              </a:rPr>
              <a:t>Together we can do so much.</a:t>
            </a:r>
          </a:p>
          <a:p>
            <a:r>
              <a:rPr lang="en-US" sz="2400" dirty="0">
                <a:solidFill>
                  <a:srgbClr val="009999"/>
                </a:solidFill>
                <a:latin typeface="Amasis MT Pro Black" panose="02040A04050005020304" pitchFamily="18" charset="0"/>
              </a:rPr>
              <a:t>-Helen Keller</a:t>
            </a:r>
          </a:p>
        </p:txBody>
      </p:sp>
    </p:spTree>
    <p:extLst>
      <p:ext uri="{BB962C8B-B14F-4D97-AF65-F5344CB8AC3E}">
        <p14:creationId xmlns:p14="http://schemas.microsoft.com/office/powerpoint/2010/main" val="12382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val 89">
            <a:extLst>
              <a:ext uri="{FF2B5EF4-FFF2-40B4-BE49-F238E27FC236}">
                <a16:creationId xmlns:a16="http://schemas.microsoft.com/office/drawing/2014/main" id="{B9751F24-75E1-084D-AD6D-DD6282B48FE4}"/>
              </a:ext>
            </a:extLst>
          </p:cNvPr>
          <p:cNvSpPr/>
          <p:nvPr/>
        </p:nvSpPr>
        <p:spPr>
          <a:xfrm>
            <a:off x="9485845" y="4343402"/>
            <a:ext cx="2421049" cy="23146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3B24639C-D3B2-C846-B71D-778110AB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7" y="471509"/>
            <a:ext cx="5254987" cy="1737360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600" b="1" u="sng">
                <a:solidFill>
                  <a:schemeClr val="bg1"/>
                </a:solidFill>
              </a:rPr>
              <a:t>Our Goal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D7C0B3AF-4044-4947-918B-263FC6CED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262" y="2416346"/>
            <a:ext cx="5759903" cy="2085895"/>
          </a:xfr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/>
            <a:r>
              <a:rPr lang="en-US" sz="3200" b="1" dirty="0">
                <a:solidFill>
                  <a:schemeClr val="bg1"/>
                </a:solidFill>
              </a:rPr>
              <a:t>Give the youth in our community  </a:t>
            </a:r>
            <a:endParaRPr lang="en-US" sz="3200" dirty="0">
              <a:solidFill>
                <a:schemeClr val="bg1"/>
              </a:solidFill>
            </a:endParaRPr>
          </a:p>
          <a:p>
            <a:pPr algn="ctr" fontAlgn="base"/>
            <a:r>
              <a:rPr lang="en-US" sz="3200" b="1" dirty="0">
                <a:solidFill>
                  <a:schemeClr val="bg1"/>
                </a:solidFill>
              </a:rPr>
              <a:t>every opportunity to grow-up </a:t>
            </a:r>
            <a:r>
              <a:rPr lang="en-US" sz="3200" dirty="0">
                <a:solidFill>
                  <a:schemeClr val="bg1"/>
                </a:solidFill>
              </a:rPr>
              <a:t>​</a:t>
            </a:r>
          </a:p>
          <a:p>
            <a:pPr algn="ctr" fontAlgn="base"/>
            <a:r>
              <a:rPr lang="en-US" sz="3200" b="1" dirty="0">
                <a:solidFill>
                  <a:schemeClr val="bg1"/>
                </a:solidFill>
              </a:rPr>
              <a:t>drug &amp; alcohol free. </a:t>
            </a:r>
            <a:r>
              <a:rPr lang="en-US" sz="3200" dirty="0">
                <a:solidFill>
                  <a:schemeClr val="bg1"/>
                </a:solidFill>
              </a:rPr>
              <a:t>​</a:t>
            </a:r>
          </a:p>
          <a:p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94964D3-3D61-5242-8AC4-FE6726BAC888}"/>
              </a:ext>
            </a:extLst>
          </p:cNvPr>
          <p:cNvSpPr/>
          <p:nvPr/>
        </p:nvSpPr>
        <p:spPr>
          <a:xfrm>
            <a:off x="5413249" y="396440"/>
            <a:ext cx="2833937" cy="27607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0D7E74E-3395-2543-98E3-CC95CC75FA27}"/>
              </a:ext>
            </a:extLst>
          </p:cNvPr>
          <p:cNvSpPr/>
          <p:nvPr/>
        </p:nvSpPr>
        <p:spPr>
          <a:xfrm>
            <a:off x="10123113" y="-529579"/>
            <a:ext cx="2421049" cy="23146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567AC35-7591-9C44-AF90-DC1655A68EF8}"/>
              </a:ext>
            </a:extLst>
          </p:cNvPr>
          <p:cNvSpPr/>
          <p:nvPr/>
        </p:nvSpPr>
        <p:spPr>
          <a:xfrm>
            <a:off x="8235931" y="1711750"/>
            <a:ext cx="2499829" cy="23771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7C55E4D-B45D-2F4A-8C54-DBD27E16D40B}"/>
              </a:ext>
            </a:extLst>
          </p:cNvPr>
          <p:cNvSpPr/>
          <p:nvPr/>
        </p:nvSpPr>
        <p:spPr>
          <a:xfrm>
            <a:off x="-571382" y="4605413"/>
            <a:ext cx="2833937" cy="27607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1F291A6-9E02-504E-AB6E-750FF6ADE4CA}"/>
              </a:ext>
            </a:extLst>
          </p:cNvPr>
          <p:cNvSpPr/>
          <p:nvPr/>
        </p:nvSpPr>
        <p:spPr>
          <a:xfrm>
            <a:off x="5354869" y="3692529"/>
            <a:ext cx="2833937" cy="27607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1351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9D6D2060-F35F-2D4A-B3DC-92D3D71196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3" y="5500731"/>
            <a:ext cx="1941191" cy="79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Picture 8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771352-2E4D-BA40-9311-D89D95EA28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762751" y="5221669"/>
            <a:ext cx="1867235" cy="558123"/>
          </a:xfrm>
          <a:prstGeom prst="rect">
            <a:avLst/>
          </a:prstGeom>
        </p:spPr>
      </p:pic>
      <p:pic>
        <p:nvPicPr>
          <p:cNvPr id="88" name="Picture 8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3F91E7-343D-E745-95AE-ADFBEAA62D8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66" y="889001"/>
            <a:ext cx="1880273" cy="1905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5DF5111-B463-F746-851D-2C915F62B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636" y="4058237"/>
            <a:ext cx="2042803" cy="2042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6" name="Content Placeholder 15">
            <a:extLst>
              <a:ext uri="{FF2B5EF4-FFF2-40B4-BE49-F238E27FC236}">
                <a16:creationId xmlns:a16="http://schemas.microsoft.com/office/drawing/2014/main" id="{AF4A4732-19AB-9D4F-AFB6-C4AE33F2B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/>
        </p:blipFill>
        <p:spPr>
          <a:xfrm>
            <a:off x="10391754" y="-244430"/>
            <a:ext cx="1883764" cy="1744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Diagram, logo&#10;&#10;Description automatically generated">
            <a:extLst>
              <a:ext uri="{FF2B5EF4-FFF2-40B4-BE49-F238E27FC236}">
                <a16:creationId xmlns:a16="http://schemas.microsoft.com/office/drawing/2014/main" id="{87E3CEEA-6806-25A6-317D-FB323A89C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5504" y="1951045"/>
            <a:ext cx="1971936" cy="197193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837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/>
          <p:nvPr/>
        </p:nvSpPr>
        <p:spPr>
          <a:xfrm>
            <a:off x="53087" y="563517"/>
            <a:ext cx="10447200" cy="1061600"/>
          </a:xfrm>
          <a:prstGeom prst="rect">
            <a:avLst/>
          </a:prstGeom>
          <a:solidFill>
            <a:srgbClr val="DD9D5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68" name="Google Shape;168;p3"/>
          <p:cNvSpPr/>
          <p:nvPr/>
        </p:nvSpPr>
        <p:spPr>
          <a:xfrm>
            <a:off x="9273117" y="2274169"/>
            <a:ext cx="2163233" cy="3292664"/>
          </a:xfrm>
          <a:prstGeom prst="roundRect">
            <a:avLst>
              <a:gd name="adj" fmla="val 16667"/>
            </a:avLst>
          </a:prstGeom>
          <a:solidFill>
            <a:srgbClr val="F7F1D9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7025217" y="2274170"/>
            <a:ext cx="2161116" cy="3328647"/>
          </a:xfrm>
          <a:prstGeom prst="roundRect">
            <a:avLst>
              <a:gd name="adj" fmla="val 16667"/>
            </a:avLst>
          </a:prstGeom>
          <a:solidFill>
            <a:srgbClr val="F7F1D9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4768850" y="2274171"/>
            <a:ext cx="2161116" cy="3562000"/>
          </a:xfrm>
          <a:prstGeom prst="roundRect">
            <a:avLst>
              <a:gd name="adj" fmla="val 16667"/>
            </a:avLst>
          </a:prstGeom>
          <a:solidFill>
            <a:srgbClr val="F7F1D9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512483" y="2274170"/>
            <a:ext cx="2161116" cy="3489513"/>
          </a:xfrm>
          <a:prstGeom prst="roundRect">
            <a:avLst>
              <a:gd name="adj" fmla="val 16667"/>
            </a:avLst>
          </a:prstGeom>
          <a:solidFill>
            <a:srgbClr val="F7F1D9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264583" y="2274170"/>
            <a:ext cx="2161116" cy="3489513"/>
          </a:xfrm>
          <a:prstGeom prst="roundRect">
            <a:avLst>
              <a:gd name="adj" fmla="val 16667"/>
            </a:avLst>
          </a:prstGeom>
          <a:solidFill>
            <a:srgbClr val="F7F1D9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460373" y="672496"/>
            <a:ext cx="10778067" cy="92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333" b="1" i="0" u="sng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SACLAz</a:t>
            </a:r>
            <a:r>
              <a:rPr lang="en-US" sz="5333" b="1" i="0" u="sng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Coalitions</a:t>
            </a:r>
            <a:endParaRPr sz="5333" u="sng" dirty="0"/>
          </a:p>
        </p:txBody>
      </p:sp>
      <p:sp>
        <p:nvSpPr>
          <p:cNvPr id="175" name="Google Shape;175;p3"/>
          <p:cNvSpPr txBox="1"/>
          <p:nvPr/>
        </p:nvSpPr>
        <p:spPr>
          <a:xfrm>
            <a:off x="359834" y="2527958"/>
            <a:ext cx="2161116" cy="305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Apache County Youth Council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BeMedSmart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Casa Grande Alliance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Chandler Coalition Against Youth Substance Abuse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Copper Basin Coalition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Fountain Hills Substance Abuse Prevention Coalition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2616201" y="2548467"/>
            <a:ext cx="2161116" cy="2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Graham County Substance Abuse Coalition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Greenlee County Substance Abuse Coalition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Help Enrich African American Lives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HOPE Coconino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LPKNC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Marana Prevention Alliance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 txBox="1"/>
          <p:nvPr/>
        </p:nvSpPr>
        <p:spPr>
          <a:xfrm>
            <a:off x="4777317" y="2549076"/>
            <a:ext cx="2211916" cy="283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MATFORCE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Mayahuel</a:t>
            </a: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Prevention Consortium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Mayahuel</a:t>
            </a: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Prevention Consortium II – Douglas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Mesa Prevention Alliance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Mohave Substance Abuse Treatment &amp; Education Partnership</a:t>
            </a: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dirty="0">
                <a:latin typeface="Open Sans"/>
                <a:ea typeface="Open Sans"/>
                <a:cs typeface="Open Sans"/>
                <a:sym typeface="Open Sans"/>
              </a:rPr>
              <a:t>Nexus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3"/>
          <p:cNvSpPr txBox="1"/>
          <p:nvPr/>
        </p:nvSpPr>
        <p:spPr>
          <a:xfrm>
            <a:off x="7128934" y="2527957"/>
            <a:ext cx="2161116" cy="307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PAACE Coalition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Peoria Primary Prevention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Pima County Community Prevention Coalition</a:t>
            </a: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Rise Up! Glendale</a:t>
            </a:r>
            <a:endParaRPr sz="1600" b="0" i="0" u="none" strike="noStrike" cap="none" dirty="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South Mountain W.O.R.K.S. Coalition</a:t>
            </a:r>
          </a:p>
          <a:p>
            <a:pPr marL="0" marR="0" lvl="0" indent="-9313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Santa Cruz County Drug Free Community Coalition</a:t>
            </a:r>
            <a:endParaRPr kumimoji="0" lang="en-US" sz="1467" b="0" i="0" u="none" strike="noStrike" kern="0" cap="none" spc="0" normalizeH="0" baseline="0" noProof="0" dirty="0">
              <a:ln>
                <a:noFill/>
              </a:ln>
              <a:solidFill>
                <a:srgbClr val="1615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3"/>
          <p:cNvSpPr txBox="1"/>
          <p:nvPr/>
        </p:nvSpPr>
        <p:spPr>
          <a:xfrm>
            <a:off x="9294285" y="2503646"/>
            <a:ext cx="2228849" cy="266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Southeast Valley Community Alliance 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Stand Up AJ</a:t>
            </a:r>
          </a:p>
          <a:p>
            <a:pPr marL="0" marR="0" lvl="0" indent="-9313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Tempe Coalition to Reduce Underage Drinking and Drug Use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United Prevention:  </a:t>
            </a:r>
            <a:b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Surprise and El Mirage</a:t>
            </a:r>
            <a:endParaRPr sz="1467" b="0" i="0" u="none" strike="noStrike" cap="none" dirty="0">
              <a:solidFill>
                <a:srgbClr val="161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931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467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Way Out West Coalition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06ED53-3B78-0ABE-02ED-77C34495D34D}"/>
              </a:ext>
            </a:extLst>
          </p:cNvPr>
          <p:cNvSpPr/>
          <p:nvPr/>
        </p:nvSpPr>
        <p:spPr>
          <a:xfrm>
            <a:off x="7076017" y="3836044"/>
            <a:ext cx="224790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0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7C67DD-8C16-8D72-A4A6-379618286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1441" r="5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3DC9C-AE16-AFC5-7F58-68D879B19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856383"/>
            <a:ext cx="3852041" cy="1209604"/>
          </a:xfrm>
        </p:spPr>
        <p:txBody>
          <a:bodyPr>
            <a:normAutofit/>
          </a:bodyPr>
          <a:lstStyle/>
          <a:p>
            <a:r>
              <a:rPr lang="en-US" sz="4000" dirty="0"/>
              <a:t>Arizona Beating the Odds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0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rgbClr val="009999"/>
                </a:solidFill>
              </a:rPr>
              <a:t>Teen Overdose Deaths in AZ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800" y="4240239"/>
            <a:ext cx="1625600" cy="1600439"/>
          </a:xfrm>
          <a:prstGeom prst="rect">
            <a:avLst/>
          </a:prstGeom>
          <a:solidFill>
            <a:srgbClr val="FFFF71"/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/>
              <a:t>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249899"/>
            <a:ext cx="1625600" cy="160043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/>
              <a:t>69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54400" y="1295400"/>
            <a:ext cx="2438400" cy="2698786"/>
            <a:chOff x="762000" y="971550"/>
            <a:chExt cx="1828800" cy="2024089"/>
          </a:xfrm>
        </p:grpSpPr>
        <p:pic>
          <p:nvPicPr>
            <p:cNvPr id="2050" name="Picture 2" descr="\\readyshare\USB_Storage\Youth Count\SAC-MATFORCE\Graphics\canstock photo images\people\cartoon people\silhouettes\canstockphoto84734169-girl 3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971550"/>
              <a:ext cx="1828800" cy="14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14400" y="2495550"/>
              <a:ext cx="15240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73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2020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2125" y="1185661"/>
            <a:ext cx="2146788" cy="2808526"/>
            <a:chOff x="3723909" y="895350"/>
            <a:chExt cx="1610091" cy="2106394"/>
          </a:xfrm>
        </p:grpSpPr>
        <p:pic>
          <p:nvPicPr>
            <p:cNvPr id="2051" name="Picture 3" descr="\\readyshare\USB_Storage\Youth Count\SAC-MATFORCE\Graphics\canstock photo images\people\cartoon people\silhouettes\canstockphoto84734169-boy 2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909" y="895350"/>
              <a:ext cx="1610091" cy="1557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790716" y="2501655"/>
              <a:ext cx="15240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73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2019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496654" y="1280016"/>
            <a:ext cx="2114444" cy="2714170"/>
            <a:chOff x="6491367" y="971549"/>
            <a:chExt cx="1585833" cy="2035627"/>
          </a:xfrm>
        </p:grpSpPr>
        <p:pic>
          <p:nvPicPr>
            <p:cNvPr id="2052" name="Picture 4" descr="\\readyshare\USB_Storage\Youth Count\SAC-MATFORCE\Graphics\canstock photo images\people\cartoon people\silhouettes\canstockphoto84734169-boy 1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367" y="971549"/>
              <a:ext cx="1585833" cy="14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522283" y="2507087"/>
              <a:ext cx="15240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73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2022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10777" y="4246129"/>
            <a:ext cx="1625600" cy="1600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/>
              <a:t>60</a:t>
            </a:r>
          </a:p>
        </p:txBody>
      </p: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37E74F84-8AD9-B665-D9BD-6FFDAB6DE7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4400" y="5969001"/>
            <a:ext cx="711200" cy="863977"/>
          </a:xfrm>
          <a:prstGeom prst="rect">
            <a:avLst/>
          </a:prstGeom>
        </p:spPr>
      </p:pic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8B3D78E7-B98B-56C4-F727-3285320EBA0D}"/>
              </a:ext>
            </a:extLst>
          </p:cNvPr>
          <p:cNvGrpSpPr/>
          <p:nvPr/>
        </p:nvGrpSpPr>
        <p:grpSpPr>
          <a:xfrm>
            <a:off x="6103155" y="1185659"/>
            <a:ext cx="3040845" cy="2839367"/>
            <a:chOff x="4577366" y="809270"/>
            <a:chExt cx="2290696" cy="2209500"/>
          </a:xfrm>
        </p:grpSpPr>
        <p:pic>
          <p:nvPicPr>
            <p:cNvPr id="2054" name="Picture 2053">
              <a:extLst>
                <a:ext uri="{FF2B5EF4-FFF2-40B4-BE49-F238E27FC236}">
                  <a16:creationId xmlns:a16="http://schemas.microsoft.com/office/drawing/2014/main" id="{7A73E1AF-BCE1-06C3-4E13-075B6EF8A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10491" y="809270"/>
              <a:ext cx="1780186" cy="1664352"/>
            </a:xfrm>
            <a:prstGeom prst="rect">
              <a:avLst/>
            </a:prstGeom>
          </p:spPr>
        </p:pic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FB2A89BA-3210-764D-AA02-C98D6E746C6E}"/>
                </a:ext>
              </a:extLst>
            </p:cNvPr>
            <p:cNvSpPr txBox="1"/>
            <p:nvPr/>
          </p:nvSpPr>
          <p:spPr>
            <a:xfrm>
              <a:off x="4577366" y="2495550"/>
              <a:ext cx="229069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73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2021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AC9FA21-FF70-8250-EA30-0CA138E87BA4}"/>
              </a:ext>
            </a:extLst>
          </p:cNvPr>
          <p:cNvSpPr/>
          <p:nvPr/>
        </p:nvSpPr>
        <p:spPr>
          <a:xfrm>
            <a:off x="9741075" y="4249899"/>
            <a:ext cx="1625600" cy="1600439"/>
          </a:xfrm>
          <a:prstGeom prst="rect">
            <a:avLst/>
          </a:prstGeom>
          <a:solidFill>
            <a:schemeClr val="accent3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08F74B-3BCC-D361-0AEF-AF0632A1A2E5}"/>
              </a:ext>
            </a:extLst>
          </p:cNvPr>
          <p:cNvSpPr txBox="1"/>
          <p:nvPr/>
        </p:nvSpPr>
        <p:spPr>
          <a:xfrm>
            <a:off x="9845988" y="4255628"/>
            <a:ext cx="1520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725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98FF58-B9D8-3687-7031-94BF474C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Community Impact Strategies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8CD162B-43B2-703B-8C36-1D99BD4556BC}"/>
              </a:ext>
            </a:extLst>
          </p:cNvPr>
          <p:cNvSpPr/>
          <p:nvPr/>
        </p:nvSpPr>
        <p:spPr>
          <a:xfrm>
            <a:off x="7929898" y="809927"/>
            <a:ext cx="445687" cy="91440"/>
          </a:xfrm>
          <a:custGeom>
            <a:avLst/>
            <a:gdLst>
              <a:gd name="connsiteX0" fmla="*/ 0 w 445687"/>
              <a:gd name="connsiteY0" fmla="*/ 45720 h 91440"/>
              <a:gd name="connsiteX1" fmla="*/ 445687 w 445687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687" h="91440">
                <a:moveTo>
                  <a:pt x="0" y="45720"/>
                </a:moveTo>
                <a:lnTo>
                  <a:pt x="445687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3637" tIns="43338" rIns="223636" bIns="4334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189E3AD-D6E2-3539-4E84-8429953838D1}"/>
              </a:ext>
            </a:extLst>
          </p:cNvPr>
          <p:cNvSpPr/>
          <p:nvPr/>
        </p:nvSpPr>
        <p:spPr>
          <a:xfrm>
            <a:off x="5860883" y="234402"/>
            <a:ext cx="2070815" cy="1242489"/>
          </a:xfrm>
          <a:custGeom>
            <a:avLst/>
            <a:gdLst>
              <a:gd name="connsiteX0" fmla="*/ 0 w 2070815"/>
              <a:gd name="connsiteY0" fmla="*/ 0 h 1242489"/>
              <a:gd name="connsiteX1" fmla="*/ 2070815 w 2070815"/>
              <a:gd name="connsiteY1" fmla="*/ 0 h 1242489"/>
              <a:gd name="connsiteX2" fmla="*/ 2070815 w 2070815"/>
              <a:gd name="connsiteY2" fmla="*/ 1242489 h 1242489"/>
              <a:gd name="connsiteX3" fmla="*/ 0 w 2070815"/>
              <a:gd name="connsiteY3" fmla="*/ 1242489 h 1242489"/>
              <a:gd name="connsiteX4" fmla="*/ 0 w 2070815"/>
              <a:gd name="connsiteY4" fmla="*/ 0 h 124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815" h="1242489">
                <a:moveTo>
                  <a:pt x="0" y="0"/>
                </a:moveTo>
                <a:lnTo>
                  <a:pt x="2070815" y="0"/>
                </a:lnTo>
                <a:lnTo>
                  <a:pt x="2070815" y="1242489"/>
                </a:lnTo>
                <a:lnTo>
                  <a:pt x="0" y="12424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472" tIns="106512" rIns="101472" bIns="106512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 dirty="0"/>
              <a:t>Provide Information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085EA25-60E8-45BA-E695-D3CA2CD94A94}"/>
              </a:ext>
            </a:extLst>
          </p:cNvPr>
          <p:cNvSpPr/>
          <p:nvPr/>
        </p:nvSpPr>
        <p:spPr>
          <a:xfrm>
            <a:off x="6896290" y="1475091"/>
            <a:ext cx="2547103" cy="445687"/>
          </a:xfrm>
          <a:custGeom>
            <a:avLst/>
            <a:gdLst>
              <a:gd name="connsiteX0" fmla="*/ 2547103 w 2547103"/>
              <a:gd name="connsiteY0" fmla="*/ 0 h 445687"/>
              <a:gd name="connsiteX1" fmla="*/ 2547103 w 2547103"/>
              <a:gd name="connsiteY1" fmla="*/ 239943 h 445687"/>
              <a:gd name="connsiteX2" fmla="*/ 0 w 2547103"/>
              <a:gd name="connsiteY2" fmla="*/ 239943 h 445687"/>
              <a:gd name="connsiteX3" fmla="*/ 0 w 2547103"/>
              <a:gd name="connsiteY3" fmla="*/ 445687 h 44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7103" h="445687">
                <a:moveTo>
                  <a:pt x="2547103" y="0"/>
                </a:moveTo>
                <a:lnTo>
                  <a:pt x="2547103" y="239943"/>
                </a:lnTo>
                <a:lnTo>
                  <a:pt x="0" y="239943"/>
                </a:lnTo>
                <a:lnTo>
                  <a:pt x="0" y="445687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471" tIns="220463" rIns="1221470" bIns="22046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BEDD282-15C1-F960-D001-CBFDCD35A224}"/>
              </a:ext>
            </a:extLst>
          </p:cNvPr>
          <p:cNvSpPr/>
          <p:nvPr/>
        </p:nvSpPr>
        <p:spPr>
          <a:xfrm>
            <a:off x="8407986" y="234402"/>
            <a:ext cx="2070815" cy="1242489"/>
          </a:xfrm>
          <a:custGeom>
            <a:avLst/>
            <a:gdLst>
              <a:gd name="connsiteX0" fmla="*/ 0 w 2070815"/>
              <a:gd name="connsiteY0" fmla="*/ 0 h 1242489"/>
              <a:gd name="connsiteX1" fmla="*/ 2070815 w 2070815"/>
              <a:gd name="connsiteY1" fmla="*/ 0 h 1242489"/>
              <a:gd name="connsiteX2" fmla="*/ 2070815 w 2070815"/>
              <a:gd name="connsiteY2" fmla="*/ 1242489 h 1242489"/>
              <a:gd name="connsiteX3" fmla="*/ 0 w 2070815"/>
              <a:gd name="connsiteY3" fmla="*/ 1242489 h 1242489"/>
              <a:gd name="connsiteX4" fmla="*/ 0 w 2070815"/>
              <a:gd name="connsiteY4" fmla="*/ 0 h 124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815" h="1242489">
                <a:moveTo>
                  <a:pt x="0" y="0"/>
                </a:moveTo>
                <a:lnTo>
                  <a:pt x="2070815" y="0"/>
                </a:lnTo>
                <a:lnTo>
                  <a:pt x="2070815" y="1242489"/>
                </a:lnTo>
                <a:lnTo>
                  <a:pt x="0" y="12424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472" tIns="106512" rIns="101472" bIns="106512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 dirty="0"/>
              <a:t>Building Skills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BA50363-9678-A602-2ADF-D068870E14B8}"/>
              </a:ext>
            </a:extLst>
          </p:cNvPr>
          <p:cNvSpPr/>
          <p:nvPr/>
        </p:nvSpPr>
        <p:spPr>
          <a:xfrm>
            <a:off x="7929898" y="2528704"/>
            <a:ext cx="445687" cy="91440"/>
          </a:xfrm>
          <a:custGeom>
            <a:avLst/>
            <a:gdLst>
              <a:gd name="connsiteX0" fmla="*/ 0 w 445687"/>
              <a:gd name="connsiteY0" fmla="*/ 45720 h 91440"/>
              <a:gd name="connsiteX1" fmla="*/ 445687 w 445687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687" h="91440">
                <a:moveTo>
                  <a:pt x="0" y="45720"/>
                </a:moveTo>
                <a:lnTo>
                  <a:pt x="445687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3637" tIns="43338" rIns="223636" bIns="4334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C96944C-F5CC-AE6C-6999-DA00D05665C3}"/>
              </a:ext>
            </a:extLst>
          </p:cNvPr>
          <p:cNvSpPr/>
          <p:nvPr/>
        </p:nvSpPr>
        <p:spPr>
          <a:xfrm>
            <a:off x="5860883" y="1953179"/>
            <a:ext cx="2070815" cy="1242489"/>
          </a:xfrm>
          <a:custGeom>
            <a:avLst/>
            <a:gdLst>
              <a:gd name="connsiteX0" fmla="*/ 0 w 2070815"/>
              <a:gd name="connsiteY0" fmla="*/ 0 h 1242489"/>
              <a:gd name="connsiteX1" fmla="*/ 2070815 w 2070815"/>
              <a:gd name="connsiteY1" fmla="*/ 0 h 1242489"/>
              <a:gd name="connsiteX2" fmla="*/ 2070815 w 2070815"/>
              <a:gd name="connsiteY2" fmla="*/ 1242489 h 1242489"/>
              <a:gd name="connsiteX3" fmla="*/ 0 w 2070815"/>
              <a:gd name="connsiteY3" fmla="*/ 1242489 h 1242489"/>
              <a:gd name="connsiteX4" fmla="*/ 0 w 2070815"/>
              <a:gd name="connsiteY4" fmla="*/ 0 h 124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815" h="1242489">
                <a:moveTo>
                  <a:pt x="0" y="0"/>
                </a:moveTo>
                <a:lnTo>
                  <a:pt x="2070815" y="0"/>
                </a:lnTo>
                <a:lnTo>
                  <a:pt x="2070815" y="1242489"/>
                </a:lnTo>
                <a:lnTo>
                  <a:pt x="0" y="12424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472" tIns="106512" rIns="101472" bIns="106512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 dirty="0"/>
              <a:t>Providing Support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0A0CB3E-AD18-9CA6-C282-2FB0BF53B979}"/>
              </a:ext>
            </a:extLst>
          </p:cNvPr>
          <p:cNvSpPr/>
          <p:nvPr/>
        </p:nvSpPr>
        <p:spPr>
          <a:xfrm>
            <a:off x="6896290" y="3193868"/>
            <a:ext cx="2547103" cy="445687"/>
          </a:xfrm>
          <a:custGeom>
            <a:avLst/>
            <a:gdLst>
              <a:gd name="connsiteX0" fmla="*/ 2547103 w 2547103"/>
              <a:gd name="connsiteY0" fmla="*/ 0 h 445687"/>
              <a:gd name="connsiteX1" fmla="*/ 2547103 w 2547103"/>
              <a:gd name="connsiteY1" fmla="*/ 239943 h 445687"/>
              <a:gd name="connsiteX2" fmla="*/ 0 w 2547103"/>
              <a:gd name="connsiteY2" fmla="*/ 239943 h 445687"/>
              <a:gd name="connsiteX3" fmla="*/ 0 w 2547103"/>
              <a:gd name="connsiteY3" fmla="*/ 445687 h 44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7103" h="445687">
                <a:moveTo>
                  <a:pt x="2547103" y="0"/>
                </a:moveTo>
                <a:lnTo>
                  <a:pt x="2547103" y="239943"/>
                </a:lnTo>
                <a:lnTo>
                  <a:pt x="0" y="239943"/>
                </a:lnTo>
                <a:lnTo>
                  <a:pt x="0" y="445687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471" tIns="220463" rIns="1221470" bIns="22046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182C229-9845-CA04-D5A1-9A02166DA94D}"/>
              </a:ext>
            </a:extLst>
          </p:cNvPr>
          <p:cNvSpPr/>
          <p:nvPr/>
        </p:nvSpPr>
        <p:spPr>
          <a:xfrm>
            <a:off x="8407986" y="1953179"/>
            <a:ext cx="2070815" cy="1242489"/>
          </a:xfrm>
          <a:custGeom>
            <a:avLst/>
            <a:gdLst>
              <a:gd name="connsiteX0" fmla="*/ 0 w 2070815"/>
              <a:gd name="connsiteY0" fmla="*/ 0 h 1242489"/>
              <a:gd name="connsiteX1" fmla="*/ 2070815 w 2070815"/>
              <a:gd name="connsiteY1" fmla="*/ 0 h 1242489"/>
              <a:gd name="connsiteX2" fmla="*/ 2070815 w 2070815"/>
              <a:gd name="connsiteY2" fmla="*/ 1242489 h 1242489"/>
              <a:gd name="connsiteX3" fmla="*/ 0 w 2070815"/>
              <a:gd name="connsiteY3" fmla="*/ 1242489 h 1242489"/>
              <a:gd name="connsiteX4" fmla="*/ 0 w 2070815"/>
              <a:gd name="connsiteY4" fmla="*/ 0 h 124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815" h="1242489">
                <a:moveTo>
                  <a:pt x="0" y="0"/>
                </a:moveTo>
                <a:lnTo>
                  <a:pt x="2070815" y="0"/>
                </a:lnTo>
                <a:lnTo>
                  <a:pt x="2070815" y="1242489"/>
                </a:lnTo>
                <a:lnTo>
                  <a:pt x="0" y="12424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472" tIns="106512" rIns="101472" bIns="106512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 dirty="0"/>
              <a:t>Enhancing Access/Reducing Barriers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89D4CE9-0294-735C-8E8F-5F139A40AFF7}"/>
              </a:ext>
            </a:extLst>
          </p:cNvPr>
          <p:cNvSpPr/>
          <p:nvPr/>
        </p:nvSpPr>
        <p:spPr>
          <a:xfrm>
            <a:off x="7929898" y="4247480"/>
            <a:ext cx="445687" cy="91440"/>
          </a:xfrm>
          <a:custGeom>
            <a:avLst/>
            <a:gdLst>
              <a:gd name="connsiteX0" fmla="*/ 0 w 445687"/>
              <a:gd name="connsiteY0" fmla="*/ 45720 h 91440"/>
              <a:gd name="connsiteX1" fmla="*/ 445687 w 445687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687" h="91440">
                <a:moveTo>
                  <a:pt x="0" y="45720"/>
                </a:moveTo>
                <a:lnTo>
                  <a:pt x="445687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3637" tIns="43339" rIns="223636" bIns="4333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3D3C7BC-D750-236D-5BC0-C1585CEAA420}"/>
              </a:ext>
            </a:extLst>
          </p:cNvPr>
          <p:cNvSpPr/>
          <p:nvPr/>
        </p:nvSpPr>
        <p:spPr>
          <a:xfrm>
            <a:off x="5860883" y="3671956"/>
            <a:ext cx="2070815" cy="1242489"/>
          </a:xfrm>
          <a:custGeom>
            <a:avLst/>
            <a:gdLst>
              <a:gd name="connsiteX0" fmla="*/ 0 w 2070815"/>
              <a:gd name="connsiteY0" fmla="*/ 0 h 1242489"/>
              <a:gd name="connsiteX1" fmla="*/ 2070815 w 2070815"/>
              <a:gd name="connsiteY1" fmla="*/ 0 h 1242489"/>
              <a:gd name="connsiteX2" fmla="*/ 2070815 w 2070815"/>
              <a:gd name="connsiteY2" fmla="*/ 1242489 h 1242489"/>
              <a:gd name="connsiteX3" fmla="*/ 0 w 2070815"/>
              <a:gd name="connsiteY3" fmla="*/ 1242489 h 1242489"/>
              <a:gd name="connsiteX4" fmla="*/ 0 w 2070815"/>
              <a:gd name="connsiteY4" fmla="*/ 0 h 124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815" h="1242489">
                <a:moveTo>
                  <a:pt x="0" y="0"/>
                </a:moveTo>
                <a:lnTo>
                  <a:pt x="2070815" y="0"/>
                </a:lnTo>
                <a:lnTo>
                  <a:pt x="2070815" y="1242489"/>
                </a:lnTo>
                <a:lnTo>
                  <a:pt x="0" y="12424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472" tIns="106512" rIns="101472" bIns="106512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 dirty="0"/>
              <a:t>Changing Consequences (incentive/disincentive)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1CEF8A9-8442-4C23-52CD-884EAD4C798B}"/>
              </a:ext>
            </a:extLst>
          </p:cNvPr>
          <p:cNvSpPr/>
          <p:nvPr/>
        </p:nvSpPr>
        <p:spPr>
          <a:xfrm>
            <a:off x="6896290" y="4912645"/>
            <a:ext cx="2547103" cy="445687"/>
          </a:xfrm>
          <a:custGeom>
            <a:avLst/>
            <a:gdLst>
              <a:gd name="connsiteX0" fmla="*/ 2547103 w 2547103"/>
              <a:gd name="connsiteY0" fmla="*/ 0 h 445687"/>
              <a:gd name="connsiteX1" fmla="*/ 2547103 w 2547103"/>
              <a:gd name="connsiteY1" fmla="*/ 239943 h 445687"/>
              <a:gd name="connsiteX2" fmla="*/ 0 w 2547103"/>
              <a:gd name="connsiteY2" fmla="*/ 239943 h 445687"/>
              <a:gd name="connsiteX3" fmla="*/ 0 w 2547103"/>
              <a:gd name="connsiteY3" fmla="*/ 445687 h 44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7103" h="445687">
                <a:moveTo>
                  <a:pt x="2547103" y="0"/>
                </a:moveTo>
                <a:lnTo>
                  <a:pt x="2547103" y="239943"/>
                </a:lnTo>
                <a:lnTo>
                  <a:pt x="0" y="239943"/>
                </a:lnTo>
                <a:lnTo>
                  <a:pt x="0" y="445687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1471" tIns="220462" rIns="1221470" bIns="22046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A82E8A7-FDC4-671B-4619-7513E28BE736}"/>
              </a:ext>
            </a:extLst>
          </p:cNvPr>
          <p:cNvSpPr/>
          <p:nvPr/>
        </p:nvSpPr>
        <p:spPr>
          <a:xfrm>
            <a:off x="8407986" y="3671956"/>
            <a:ext cx="2070815" cy="1242489"/>
          </a:xfrm>
          <a:custGeom>
            <a:avLst/>
            <a:gdLst>
              <a:gd name="connsiteX0" fmla="*/ 0 w 2070815"/>
              <a:gd name="connsiteY0" fmla="*/ 0 h 1242489"/>
              <a:gd name="connsiteX1" fmla="*/ 2070815 w 2070815"/>
              <a:gd name="connsiteY1" fmla="*/ 0 h 1242489"/>
              <a:gd name="connsiteX2" fmla="*/ 2070815 w 2070815"/>
              <a:gd name="connsiteY2" fmla="*/ 1242489 h 1242489"/>
              <a:gd name="connsiteX3" fmla="*/ 0 w 2070815"/>
              <a:gd name="connsiteY3" fmla="*/ 1242489 h 1242489"/>
              <a:gd name="connsiteX4" fmla="*/ 0 w 2070815"/>
              <a:gd name="connsiteY4" fmla="*/ 0 h 124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815" h="1242489">
                <a:moveTo>
                  <a:pt x="0" y="0"/>
                </a:moveTo>
                <a:lnTo>
                  <a:pt x="2070815" y="0"/>
                </a:lnTo>
                <a:lnTo>
                  <a:pt x="2070815" y="1242489"/>
                </a:lnTo>
                <a:lnTo>
                  <a:pt x="0" y="12424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472" tIns="106512" rIns="101472" bIns="106512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 dirty="0"/>
              <a:t>Modify/Change Policy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83752F7-0084-13C7-F525-B6289DFB1867}"/>
              </a:ext>
            </a:extLst>
          </p:cNvPr>
          <p:cNvSpPr/>
          <p:nvPr/>
        </p:nvSpPr>
        <p:spPr>
          <a:xfrm>
            <a:off x="5860883" y="5390733"/>
            <a:ext cx="2070815" cy="1242489"/>
          </a:xfrm>
          <a:custGeom>
            <a:avLst/>
            <a:gdLst>
              <a:gd name="connsiteX0" fmla="*/ 0 w 2070815"/>
              <a:gd name="connsiteY0" fmla="*/ 0 h 1242489"/>
              <a:gd name="connsiteX1" fmla="*/ 2070815 w 2070815"/>
              <a:gd name="connsiteY1" fmla="*/ 0 h 1242489"/>
              <a:gd name="connsiteX2" fmla="*/ 2070815 w 2070815"/>
              <a:gd name="connsiteY2" fmla="*/ 1242489 h 1242489"/>
              <a:gd name="connsiteX3" fmla="*/ 0 w 2070815"/>
              <a:gd name="connsiteY3" fmla="*/ 1242489 h 1242489"/>
              <a:gd name="connsiteX4" fmla="*/ 0 w 2070815"/>
              <a:gd name="connsiteY4" fmla="*/ 0 h 124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815" h="1242489">
                <a:moveTo>
                  <a:pt x="0" y="0"/>
                </a:moveTo>
                <a:lnTo>
                  <a:pt x="2070815" y="0"/>
                </a:lnTo>
                <a:lnTo>
                  <a:pt x="2070815" y="1242489"/>
                </a:lnTo>
                <a:lnTo>
                  <a:pt x="0" y="12424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472" tIns="106512" rIns="101472" bIns="106512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 dirty="0"/>
              <a:t>Physical Change</a:t>
            </a:r>
          </a:p>
        </p:txBody>
      </p:sp>
    </p:spTree>
    <p:extLst>
      <p:ext uri="{BB962C8B-B14F-4D97-AF65-F5344CB8AC3E}">
        <p14:creationId xmlns:p14="http://schemas.microsoft.com/office/powerpoint/2010/main" val="44097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72F0D-060C-CC66-8D72-8A8780A2A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0" r="5084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8805F2-7177-D58A-A00F-6C4EFE8B9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r="1" b="1"/>
          <a:stretch/>
        </p:blipFill>
        <p:spPr>
          <a:xfrm>
            <a:off x="8530120" y="3421705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DCADEBDF-BC50-6D91-F635-6D3D20A677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2" r="17228" b="-2"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47" name="Freeform: Shape 46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: Shape 48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9DB1E-0547-F891-4632-BB5AA1EB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685800"/>
            <a:ext cx="5484909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Adult &amp; Youth </a:t>
            </a:r>
            <a:br>
              <a:rPr lang="en-US" sz="4800" b="1" dirty="0"/>
            </a:br>
            <a:r>
              <a:rPr lang="en-US" sz="4800" b="1" dirty="0"/>
              <a:t>Education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5618F-C422-B19D-912B-739A8B72A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badi Extra Light" panose="020B0204020104020204" pitchFamily="34" charset="0"/>
              </a:rPr>
              <a:t>Classes</a:t>
            </a:r>
          </a:p>
          <a:p>
            <a:r>
              <a:rPr lang="en-US" sz="3600" dirty="0">
                <a:latin typeface="Abadi Extra Light" panose="020B0204020104020204" pitchFamily="34" charset="0"/>
              </a:rPr>
              <a:t>Assemblies</a:t>
            </a:r>
          </a:p>
          <a:p>
            <a:r>
              <a:rPr lang="en-US" sz="3600" dirty="0">
                <a:latin typeface="Abadi Extra Light" panose="020B0204020104020204" pitchFamily="34" charset="0"/>
              </a:rPr>
              <a:t>Workshops</a:t>
            </a:r>
          </a:p>
          <a:p>
            <a:r>
              <a:rPr lang="en-US" sz="3600" dirty="0">
                <a:latin typeface="Abadi Extra Light" panose="020B0204020104020204" pitchFamily="34" charset="0"/>
              </a:rPr>
              <a:t>Town Hall</a:t>
            </a:r>
          </a:p>
          <a:p>
            <a:r>
              <a:rPr lang="en-US" sz="3600" dirty="0">
                <a:latin typeface="Abadi Extra Light" panose="020B0204020104020204" pitchFamily="34" charset="0"/>
              </a:rPr>
              <a:t>Citizen’s Academy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46C1713-84C4-04EA-DC80-08C3C3E5B8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14550" r="-267" b="15798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809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251A0-9CA0-DEE7-CBB3-A174EEF72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65" y="1153571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CLASSES &amp; WORKSHOPS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8D5C9-4C68-AE23-D02A-5129E81A6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491988"/>
            <a:ext cx="7484618" cy="5928690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buNone/>
            </a:pPr>
            <a:r>
              <a:rPr lang="en-US" sz="11100" b="1" dirty="0">
                <a:solidFill>
                  <a:srgbClr val="009999"/>
                </a:solidFill>
              </a:rPr>
              <a:t>FENTANYL, METH, MAIJUANA, NALOXONE, SNAPCHAT, &amp; RESILIENCE</a:t>
            </a:r>
          </a:p>
          <a:p>
            <a:pPr marL="0" indent="0">
              <a:buNone/>
            </a:pPr>
            <a:r>
              <a:rPr lang="en-US" sz="8600" dirty="0"/>
              <a:t>Adult Audience: </a:t>
            </a:r>
          </a:p>
          <a:p>
            <a:pPr lvl="1"/>
            <a:r>
              <a:rPr lang="en-US" sz="7400" dirty="0"/>
              <a:t>Rise of Fentanyl</a:t>
            </a:r>
          </a:p>
          <a:p>
            <a:pPr lvl="1"/>
            <a:r>
              <a:rPr lang="en-US" sz="7400" dirty="0"/>
              <a:t>Meth 2.0</a:t>
            </a:r>
          </a:p>
          <a:p>
            <a:pPr lvl="1"/>
            <a:r>
              <a:rPr lang="en-US" sz="7400" dirty="0"/>
              <a:t>Naloxone</a:t>
            </a:r>
          </a:p>
          <a:p>
            <a:pPr lvl="1"/>
            <a:r>
              <a:rPr lang="en-US" sz="7400" dirty="0"/>
              <a:t>Multi-substance</a:t>
            </a:r>
          </a:p>
          <a:p>
            <a:pPr lvl="1"/>
            <a:r>
              <a:rPr lang="en-US" sz="7400" dirty="0"/>
              <a:t>Snap Chat &amp; Drug Trends</a:t>
            </a:r>
          </a:p>
          <a:p>
            <a:pPr marL="457200" lvl="1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8600" dirty="0"/>
              <a:t>Youth Audience: </a:t>
            </a:r>
          </a:p>
          <a:p>
            <a:pPr lvl="1"/>
            <a:r>
              <a:rPr lang="en-US" sz="7400" dirty="0"/>
              <a:t>A Killer Among Us </a:t>
            </a:r>
          </a:p>
          <a:p>
            <a:pPr lvl="1"/>
            <a:r>
              <a:rPr lang="en-US" sz="7400" dirty="0"/>
              <a:t>Dead on Arrival</a:t>
            </a:r>
          </a:p>
          <a:p>
            <a:pPr lvl="1"/>
            <a:r>
              <a:rPr lang="en-US" sz="7400" dirty="0"/>
              <a:t>Dangers of:</a:t>
            </a:r>
          </a:p>
          <a:p>
            <a:pPr lvl="2"/>
            <a:r>
              <a:rPr lang="en-US" sz="7400" dirty="0"/>
              <a:t>Marijuana</a:t>
            </a:r>
          </a:p>
          <a:p>
            <a:pPr lvl="2"/>
            <a:r>
              <a:rPr lang="en-US" sz="7400" dirty="0"/>
              <a:t>Vape</a:t>
            </a:r>
          </a:p>
          <a:p>
            <a:pPr lvl="2"/>
            <a:r>
              <a:rPr lang="en-US" sz="7400" dirty="0"/>
              <a:t>Alcohol</a:t>
            </a:r>
          </a:p>
          <a:p>
            <a:pPr lvl="1"/>
            <a:r>
              <a:rPr lang="en-US" sz="7400" dirty="0"/>
              <a:t>THRIVE- resilience, substance facts, refusal skills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0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Theme">
  <a:themeElements>
    <a:clrScheme name="New Branding">
      <a:dk1>
        <a:srgbClr val="00ACC8"/>
      </a:dk1>
      <a:lt1>
        <a:srgbClr val="004A97"/>
      </a:lt1>
      <a:dk2>
        <a:srgbClr val="404040"/>
      </a:dk2>
      <a:lt2>
        <a:srgbClr val="FFFFFF"/>
      </a:lt2>
      <a:accent1>
        <a:srgbClr val="00ACC8"/>
      </a:accent1>
      <a:accent2>
        <a:srgbClr val="004A97"/>
      </a:accent2>
      <a:accent3>
        <a:srgbClr val="AB004F"/>
      </a:accent3>
      <a:accent4>
        <a:srgbClr val="7F56C5"/>
      </a:accent4>
      <a:accent5>
        <a:srgbClr val="77BC1F"/>
      </a:accent5>
      <a:accent6>
        <a:srgbClr val="939598"/>
      </a:accent6>
      <a:hlink>
        <a:srgbClr val="2152AD"/>
      </a:hlink>
      <a:folHlink>
        <a:srgbClr val="00B7C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4618</TotalTime>
  <Words>438</Words>
  <Application>Microsoft Office PowerPoint</Application>
  <PresentationFormat>Widescreen</PresentationFormat>
  <Paragraphs>102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Abadi Extra Light</vt:lpstr>
      <vt:lpstr>Agency FB</vt:lpstr>
      <vt:lpstr>Amasis MT Pro Black</vt:lpstr>
      <vt:lpstr>Arial</vt:lpstr>
      <vt:lpstr>Bahnschrift Condensed</vt:lpstr>
      <vt:lpstr>Calibri</vt:lpstr>
      <vt:lpstr>Calibri Light</vt:lpstr>
      <vt:lpstr>Open Sans</vt:lpstr>
      <vt:lpstr>Office Theme</vt:lpstr>
      <vt:lpstr>Office Theme</vt:lpstr>
      <vt:lpstr>4_Default Theme</vt:lpstr>
      <vt:lpstr>Office Theme</vt:lpstr>
      <vt:lpstr>Who We Are…</vt:lpstr>
      <vt:lpstr>PowerPoint Presentation</vt:lpstr>
      <vt:lpstr>Our Goal</vt:lpstr>
      <vt:lpstr>SACLAz Coalitions</vt:lpstr>
      <vt:lpstr>Arizona Beating the Odds</vt:lpstr>
      <vt:lpstr>Teen Overdose Deaths in AZ</vt:lpstr>
      <vt:lpstr>Community Impact Strategies</vt:lpstr>
      <vt:lpstr>Adult &amp; Youth  Education </vt:lpstr>
      <vt:lpstr>CLASSES &amp; WORKSHOPS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Are…</dc:title>
  <dc:creator>Brandi Jordan</dc:creator>
  <cp:lastModifiedBy>Brandi Jordan</cp:lastModifiedBy>
  <cp:revision>4</cp:revision>
  <dcterms:created xsi:type="dcterms:W3CDTF">2023-02-06T15:25:52Z</dcterms:created>
  <dcterms:modified xsi:type="dcterms:W3CDTF">2023-02-09T20:24:47Z</dcterms:modified>
</cp:coreProperties>
</file>